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147481186" r:id="rId2"/>
    <p:sldId id="261" r:id="rId3"/>
    <p:sldId id="258" r:id="rId4"/>
    <p:sldId id="264" r:id="rId5"/>
    <p:sldId id="274" r:id="rId6"/>
    <p:sldId id="265" r:id="rId7"/>
    <p:sldId id="266" r:id="rId8"/>
    <p:sldId id="267" r:id="rId9"/>
    <p:sldId id="272" r:id="rId10"/>
    <p:sldId id="285" r:id="rId11"/>
    <p:sldId id="275" r:id="rId12"/>
    <p:sldId id="279" r:id="rId13"/>
    <p:sldId id="276" r:id="rId14"/>
    <p:sldId id="260" r:id="rId15"/>
    <p:sldId id="277" r:id="rId16"/>
    <p:sldId id="268" r:id="rId17"/>
    <p:sldId id="269" r:id="rId18"/>
    <p:sldId id="270" r:id="rId19"/>
    <p:sldId id="271" r:id="rId20"/>
    <p:sldId id="273" r:id="rId21"/>
    <p:sldId id="278" r:id="rId22"/>
    <p:sldId id="281" r:id="rId23"/>
    <p:sldId id="280" r:id="rId24"/>
    <p:sldId id="282" r:id="rId25"/>
    <p:sldId id="29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94"/>
  </p:normalViewPr>
  <p:slideViewPr>
    <p:cSldViewPr snapToGrid="0">
      <p:cViewPr varScale="1">
        <p:scale>
          <a:sx n="121" d="100"/>
          <a:sy n="121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3493-0EC6-AA47-94D4-60926109F891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26A4-542B-D14C-832F-D49E276A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purpose you can provision these instance in these places.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773-68E8-0197-400E-9581FF3F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0CDC6-ED8C-0592-DCED-C94EF5F56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BD04-B561-D0D2-3E33-3BA703BE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B752-F407-3E78-395B-0724FC94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8161-AD89-DE28-C330-11BFD85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5B75-F644-AEDA-1603-842C4EDD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1A1BD-7D2A-A244-1AA8-048E1DA9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8B13-DA9F-C4C1-6E67-83470CE4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51E8-63AE-AA47-588F-69F100A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99E3-2A04-305D-1A31-1AD553E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3A643-CDE2-DB7C-2070-CF2F39667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5AD4-2F71-2DED-51AA-9A5E14CA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6FBE-92DF-B7DD-1F60-AFA4328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51A9-43F3-D61D-F9B5-F860A84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A0F70-8D2C-4AF6-C3AC-909BDB8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64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46A7-D68C-02BF-AB29-D108A62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207B-D943-FA2E-97C4-3554580B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7F82-E39A-3EA8-B470-109057B6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3B66-C65E-42F0-8D31-7C7BD878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7D221-2F73-74A5-73B5-001D88C3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8C5-2CDB-D9CD-8807-A80978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28CF-3239-C1CE-A2A2-D534F8C0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26DF-C4EC-A5DA-560C-241D702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763A-7540-B551-DD54-1A051EEA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DA4B-5C38-356B-4D5A-4BE3E1C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8F7-DE93-FE68-7069-ACE54F06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8AD-AC65-DA83-7F60-2566A1563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7E52-B204-5574-9CB9-41B65620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3576-31DF-ECE0-6B17-C0699A5F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7093-2F6E-EAE0-ED64-61D87B6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EC0-8AFC-2AC9-9088-4B7D1D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29E-7A7E-1AF2-7FB0-8B6740CB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B5EA-1683-73D3-7208-DC92573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E894-117D-F6A1-24FA-C30E2125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49FF6-4DDF-D596-DA8F-74C37FACD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A4320-351B-7841-35BA-16D31E02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BC16-3199-44AF-979F-4602CD4B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8906E-B601-FA8F-4653-49E42CA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3CBD-53E1-B1AF-246E-998BEAA0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DA7-3F04-A8E3-5F48-87DC34A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39C2B-91B9-B81B-0130-75E7B215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E3ED-012C-86C5-CB0E-C16059A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92C9-CBA7-637D-11E5-A99C3A07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35410-DD1A-3C5E-E874-85088070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BB7EF-1F66-0291-C6BE-172670D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CF3B-73D9-D78A-8DD7-8A90DD1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E70-23B2-1F7E-D4DD-BC90A703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9BE0-DAA4-3FB0-A83C-2C4C727A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118C4-47CF-D0D9-39F0-90F5327C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F66E-3656-C63D-E5E5-FBEB6D87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7A84-5B24-4D06-788C-D7A834B5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70FE-3947-C64B-1054-B564F6B3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A287-5343-475A-CBB0-DB17F03A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EEB49-EAB7-3BE6-CC03-9333604A2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9DE3-C656-16E2-E1B5-828812DD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72F-8E1A-60A1-42CB-CCD1787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08314-4566-070B-0E16-012C75D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95D9-9B15-019D-64D7-1A1B0683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BC073-969E-DAE1-F14B-91D88E2E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E45E-635E-1F6E-3DCE-5BA8D04E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641-7510-2054-AA03-34B1AF6A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22D1-DACF-DA4E-9F5F-3BC8AB811E3B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008-BE89-EF99-6D25-61CFFB4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7FA1-7B72-0B9E-439E-3B263F391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BM Plex Sans SemiBold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github.com/watson-developer-cloud/assistant-toolkit/blob/master/integrations/extensions/starter-kits/language-model-conversational-search/requirements.txt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github.com/watson-developer-cloud/assistant-toolkit/blob/master/integrations/extensions/starter-kits/language-model-conversational-search/index-with-milvus.py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github.com/watson-developer-cloud/assistant-toolkit/blob/master/integrations/extensions/starter-kits/language-model-conversational-search/milvus-openapi.json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github.com/watson-developer-cloud/assistant-toolkit/blob/master/integrations/extensions/starter-kits/language-model-conversational-search/hugging-face-hub-embed-openapi.json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github.com/watson-developer-cloud/assistant-toolkit/blob/master/integrations/extensions/starter-kits/language-model-watsonx/watsonx-openapi.json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github.com/watson-developer-cloud/assistant-toolkit/blob/master/integrations/extensions/starter-kits/language-model-conversational-search/vector-watsonx-actions.json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milvus.io/docs/v2.0.x/search.md#Conduct-a-vector-search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randiw/kmpg-nz-enablement.g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watson-developer-cloud/assistant-toolkit/blob/master/integrations/extensions/starter-kits/watson-discovery/watson-discovery-query-openapi.json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watson-developer-cloud/assistant-toolkit/blob/master/integrations/extensions/starter-kits/language-model-watsonx/watsonx-openapi.json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watson-developer-cloud/assistant-toolkit/blob/master/integrations/extensions/starter-kits/language-model-conversational-search/discovery-watsonx-actions.json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445"/>
            <a:ext cx="5349230" cy="193926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How to have Better Customer Care Conversations using Your Data and </a:t>
            </a:r>
            <a:r>
              <a:rPr lang="en-US" sz="4400" dirty="0" err="1">
                <a:solidFill>
                  <a:schemeClr val="tx2"/>
                </a:solidFill>
              </a:rPr>
              <a:t>Watsonx.ai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IBM Plex Sans" panose="020B0503050203000203" pitchFamily="34" charset="0"/>
              </a:rPr>
              <a:t>Nirandika</a:t>
            </a:r>
            <a:r>
              <a:rPr lang="en-US" sz="2000" dirty="0">
                <a:latin typeface="IBM Plex Sans" panose="020B0503050203000203" pitchFamily="34" charset="0"/>
              </a:rPr>
              <a:t> </a:t>
            </a:r>
            <a:r>
              <a:rPr lang="en-US" sz="2000" dirty="0" err="1">
                <a:latin typeface="IBM Plex Sans" panose="020B0503050203000203" pitchFamily="34" charset="0"/>
              </a:rPr>
              <a:t>Wanigasekara</a:t>
            </a:r>
            <a:r>
              <a:rPr lang="en-US" sz="2000" dirty="0">
                <a:latin typeface="IBM Plex Sans" panose="020B0503050203000203" pitchFamily="34" charset="0"/>
              </a:rPr>
              <a:t>, PhD</a:t>
            </a:r>
          </a:p>
          <a:p>
            <a:r>
              <a:rPr lang="en-US" sz="2000" dirty="0">
                <a:latin typeface="IBM Plex Sans"/>
              </a:rPr>
              <a:t>AI Engineer</a:t>
            </a:r>
            <a:endParaRPr lang="en-US" sz="700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jumping on a beach&#10;&#10;Description automatically generated">
            <a:extLst>
              <a:ext uri="{FF2B5EF4-FFF2-40B4-BE49-F238E27FC236}">
                <a16:creationId xmlns:a16="http://schemas.microsoft.com/office/drawing/2014/main" id="{7254B455-F9D0-3A70-95E1-6E66F587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527403-432F-8455-FA76-6A8EA9AD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RAG Pattern Implemented! Hooray!!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Variables to Tweak – WX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53" idx="3"/>
            <a:endCxn id="16" idx="0"/>
          </p:cNvCxnSpPr>
          <p:nvPr/>
        </p:nvCxnSpPr>
        <p:spPr>
          <a:xfrm>
            <a:off x="4913243" y="1466277"/>
            <a:ext cx="4386724" cy="3316868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3" name="Terminator 52">
            <a:extLst>
              <a:ext uri="{FF2B5EF4-FFF2-40B4-BE49-F238E27FC236}">
                <a16:creationId xmlns:a16="http://schemas.microsoft.com/office/drawing/2014/main" id="{6A10832B-5494-3EBD-A66A-47591C9B96D3}"/>
              </a:ext>
            </a:extLst>
          </p:cNvPr>
          <p:cNvSpPr/>
          <p:nvPr/>
        </p:nvSpPr>
        <p:spPr>
          <a:xfrm>
            <a:off x="1839500" y="876107"/>
            <a:ext cx="3073743" cy="118033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model_id</a:t>
            </a:r>
            <a:r>
              <a:rPr lang="en-AU" sz="11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 </a:t>
            </a: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model_input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model_parameters_temperature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model_parameters_repetition_penalty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model_parameters_max_new_tokens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model_parameters_min_new_tokens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8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Variables to Tweak – WD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36" name="Terminator 35">
            <a:extLst>
              <a:ext uri="{FF2B5EF4-FFF2-40B4-BE49-F238E27FC236}">
                <a16:creationId xmlns:a16="http://schemas.microsoft.com/office/drawing/2014/main" id="{ADA5995D-FD3E-27BA-F85E-2D9935F3A1F5}"/>
              </a:ext>
            </a:extLst>
          </p:cNvPr>
          <p:cNvSpPr/>
          <p:nvPr/>
        </p:nvSpPr>
        <p:spPr>
          <a:xfrm>
            <a:off x="2548972" y="1614795"/>
            <a:ext cx="114568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query_text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D4E38A2-7A2F-3285-AFC7-A5A6386460DE}"/>
              </a:ext>
            </a:extLst>
          </p:cNvPr>
          <p:cNvCxnSpPr>
            <a:stCxn id="36" idx="3"/>
          </p:cNvCxnSpPr>
          <p:nvPr/>
        </p:nvCxnSpPr>
        <p:spPr>
          <a:xfrm>
            <a:off x="3694661" y="1827873"/>
            <a:ext cx="3019294" cy="1901715"/>
          </a:xfrm>
          <a:prstGeom prst="bentConnector3">
            <a:avLst>
              <a:gd name="adj1" fmla="val 99707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Useful Debugging Variables 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3755273-97E9-3100-2980-25F1C1C24410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3861432" y="1106430"/>
            <a:ext cx="5438535" cy="3676715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rminator 28">
            <a:extLst>
              <a:ext uri="{FF2B5EF4-FFF2-40B4-BE49-F238E27FC236}">
                <a16:creationId xmlns:a16="http://schemas.microsoft.com/office/drawing/2014/main" id="{EE45B69F-CC19-C09D-5D51-D2916D2D4D1D}"/>
              </a:ext>
            </a:extLst>
          </p:cNvPr>
          <p:cNvSpPr/>
          <p:nvPr/>
        </p:nvSpPr>
        <p:spPr>
          <a:xfrm>
            <a:off x="1934219" y="1571504"/>
            <a:ext cx="2411914" cy="5143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passages</a:t>
            </a:r>
          </a:p>
          <a:p>
            <a:pPr algn="ctr"/>
            <a:r>
              <a:rPr lang="en-US" sz="1000" dirty="0">
                <a:solidFill>
                  <a:srgbClr val="7030A0"/>
                </a:solidFill>
                <a:latin typeface="IBM Plex Sans Light" panose="020B0403050203000203" pitchFamily="34" charset="0"/>
              </a:rPr>
              <a:t>snippet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662BB976-EC14-ABF3-ECC1-BF947F9A7079}"/>
              </a:ext>
            </a:extLst>
          </p:cNvPr>
          <p:cNvSpPr/>
          <p:nvPr/>
        </p:nvSpPr>
        <p:spPr>
          <a:xfrm>
            <a:off x="2459051" y="853381"/>
            <a:ext cx="1402381" cy="506097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model_response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FEFF341-FABE-B33D-5F58-52F6C44FC63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46133" y="1828679"/>
            <a:ext cx="1337539" cy="1905333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6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</a:t>
            </a:r>
            <a:r>
              <a:rPr lang="en-US" dirty="0" err="1"/>
              <a:t>WA+Hugging</a:t>
            </a:r>
            <a:r>
              <a:rPr lang="en-US" dirty="0"/>
              <a:t> </a:t>
            </a:r>
            <a:r>
              <a:rPr lang="en-US" dirty="0" err="1"/>
              <a:t>Face+Milvus+WXAI</a:t>
            </a:r>
            <a:r>
              <a:rPr lang="en-US" dirty="0"/>
              <a:t>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44C6CC-A321-4375-3E40-7425ABEA9FEE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F0375-2A56-C0A5-C039-02DFB959069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560CE09-7A46-EED5-785A-A6523498E798}"/>
              </a:ext>
            </a:extLst>
          </p:cNvPr>
          <p:cNvCxnSpPr>
            <a:stCxn id="3" idx="2"/>
          </p:cNvCxnSpPr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76C8084-8C28-677B-8899-BAD055D54AB5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F81912-3808-D2BA-3D96-938ED977A93E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290483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A7EDFC8-5EF8-664E-16AF-78DB6E23679D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Phase 0 – Indexing in Milvus </a:t>
            </a:r>
            <a:r>
              <a:rPr lang="en-US" dirty="0"/>
              <a:t>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F0375-2A56-C0A5-C039-02DFB959069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44566C31-5350-5B07-5E4C-FFFE8E1C33B5}"/>
              </a:ext>
            </a:extLst>
          </p:cNvPr>
          <p:cNvSpPr/>
          <p:nvPr/>
        </p:nvSpPr>
        <p:spPr>
          <a:xfrm>
            <a:off x="6677035" y="2274301"/>
            <a:ext cx="1697755" cy="749194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index-with-milvus.py</a:t>
            </a:r>
            <a:endParaRPr lang="en-US" sz="10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-AU" sz="1000" u="sng" dirty="0">
                <a:solidFill>
                  <a:schemeClr val="tx1"/>
                </a:solidFill>
                <a:effectLst/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requirements.txt</a:t>
            </a:r>
            <a:endParaRPr lang="en-AU" sz="1000" dirty="0">
              <a:solidFill>
                <a:schemeClr val="tx1"/>
              </a:solidFill>
              <a:effectLst/>
              <a:latin typeface="IBM Plex Sans Light" panose="020B0403050203000203" pitchFamily="34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E57AE7F-F5B0-1B69-096E-680FF16CA018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65DC84-3BF4-C21C-F1B1-F51F2818D86B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8D75767-26E1-3D09-1094-D940113E6C28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2C9E452-FC6E-B6AC-6058-C908342EA156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8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Custom Extension - Milvus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99B5B5-77B5-334D-1E0F-A838C36E862E}"/>
              </a:ext>
            </a:extLst>
          </p:cNvPr>
          <p:cNvSpPr/>
          <p:nvPr/>
        </p:nvSpPr>
        <p:spPr>
          <a:xfrm>
            <a:off x="3853236" y="2766631"/>
            <a:ext cx="292874" cy="14609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milvus-</a:t>
            </a:r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8369F-C9CE-B840-EA67-04B6749A4F55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0D97613-10D4-26C5-EEF2-041712F468AA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851579-16B6-DF00-88EE-7FCE65DFC666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93D6ABD-1F3F-0202-50DB-2E832D6BFC4B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89AD5F-EEB1-AE71-5BF7-458779286AFE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95B87F-D45A-D486-887C-B41C6BD90F50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213361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Custom Extension – Hugging Face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328166" y="3553918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99B5B5-77B5-334D-1E0F-A838C36E862E}"/>
              </a:ext>
            </a:extLst>
          </p:cNvPr>
          <p:cNvSpPr/>
          <p:nvPr/>
        </p:nvSpPr>
        <p:spPr>
          <a:xfrm>
            <a:off x="3827458" y="437322"/>
            <a:ext cx="354494" cy="24142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hugging-face-hub-embed-</a:t>
            </a:r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364BC62-94B8-8919-3F19-9956E451F94C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68F1F3-22DB-9B80-7AF7-B016A447257E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D2891CC-7B73-6344-493A-C3DD44531EE4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8C1ED4D-A506-549F-F8F9-51042A66D745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15DBE3-F394-CCE7-4627-B79B86C22A0D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420792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Custom Extension - WX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747386-B568-D3A9-E275-199D73806638}"/>
              </a:ext>
            </a:extLst>
          </p:cNvPr>
          <p:cNvSpPr/>
          <p:nvPr/>
        </p:nvSpPr>
        <p:spPr>
          <a:xfrm rot="5400000">
            <a:off x="2963762" y="2787335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DB978-B717-AA8E-EF48-D5C0FB34F8F9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7A1334E-F91D-BCB4-75E7-CCFB991DF79C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4BE8FB-E3A9-70E3-51C4-022E936A3B93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4B0D9E3-BCBC-0092-CA32-C492490B3939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43E10E-64D7-D4E9-5B8F-E38448DD851F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87DEC2-98AE-DD05-BD1C-A486DD67B8C2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69384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A721249-1263-AAFA-4340-8CC3437FE296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12F1E9-BF55-3BFF-C5D5-70BDFE7F0AF3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95B7513-49FD-1488-6EE5-0F3BDAB1B2E6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4068FB-86D0-4050-BD33-88FF6B014E01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744E05-36CB-9EE6-0DCE-D84511A329D0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3 Action Flows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CE0F67-F6F5-6E0A-F020-FEAC9F014C4F}"/>
              </a:ext>
            </a:extLst>
          </p:cNvPr>
          <p:cNvGrpSpPr/>
          <p:nvPr/>
        </p:nvGrpSpPr>
        <p:grpSpPr>
          <a:xfrm>
            <a:off x="6584006" y="441216"/>
            <a:ext cx="5243653" cy="584775"/>
            <a:chOff x="6637127" y="254873"/>
            <a:chExt cx="5243653" cy="5847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DE187E-6270-FE07-FC40-AED88359F0D4}"/>
                </a:ext>
              </a:extLst>
            </p:cNvPr>
            <p:cNvSpPr/>
            <p:nvPr/>
          </p:nvSpPr>
          <p:spPr>
            <a:xfrm>
              <a:off x="6637127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383684-D480-92A1-5BDA-6B4BC365EA33}"/>
                </a:ext>
              </a:extLst>
            </p:cNvPr>
            <p:cNvSpPr txBox="1"/>
            <p:nvPr/>
          </p:nvSpPr>
          <p:spPr>
            <a:xfrm>
              <a:off x="6919225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35E332-1112-087A-C74C-8FF498EC660C}"/>
                </a:ext>
              </a:extLst>
            </p:cNvPr>
            <p:cNvSpPr/>
            <p:nvPr/>
          </p:nvSpPr>
          <p:spPr>
            <a:xfrm>
              <a:off x="7840559" y="346597"/>
              <a:ext cx="251260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BF50AD-03C2-7197-9E35-A7C9C493119B}"/>
                </a:ext>
              </a:extLst>
            </p:cNvPr>
            <p:cNvSpPr txBox="1"/>
            <p:nvPr/>
          </p:nvSpPr>
          <p:spPr>
            <a:xfrm>
              <a:off x="8123350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4251CC-EFE3-6C94-7651-35642BED9043}"/>
                </a:ext>
              </a:extLst>
            </p:cNvPr>
            <p:cNvSpPr/>
            <p:nvPr/>
          </p:nvSpPr>
          <p:spPr>
            <a:xfrm>
              <a:off x="9961775" y="335307"/>
              <a:ext cx="293344" cy="208465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5BE1AB-FF47-1BEC-1B70-141782143204}"/>
                </a:ext>
              </a:extLst>
            </p:cNvPr>
            <p:cNvSpPr txBox="1"/>
            <p:nvPr/>
          </p:nvSpPr>
          <p:spPr>
            <a:xfrm>
              <a:off x="10219748" y="254873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2B34D9C-91C1-ABE8-CDF3-18DC5819FCA8}"/>
              </a:ext>
            </a:extLst>
          </p:cNvPr>
          <p:cNvSpPr/>
          <p:nvPr/>
        </p:nvSpPr>
        <p:spPr>
          <a:xfrm>
            <a:off x="3527479" y="1237470"/>
            <a:ext cx="3588957" cy="315421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39D8A-06EF-7C12-121A-854B9449B11C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A92065-CDA2-92C5-D1A5-0B286E7A7F3C}"/>
              </a:ext>
            </a:extLst>
          </p:cNvPr>
          <p:cNvSpPr/>
          <p:nvPr/>
        </p:nvSpPr>
        <p:spPr>
          <a:xfrm>
            <a:off x="4237698" y="4720869"/>
            <a:ext cx="3608174" cy="177200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9059AF-EB21-7483-76B3-A417DCA43E66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973295-4470-49BF-A573-08122E3B8A9C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0F5C5C9C-A748-2BF1-5C5D-A8C0FDBC7C7D}"/>
              </a:ext>
            </a:extLst>
          </p:cNvPr>
          <p:cNvSpPr/>
          <p:nvPr/>
        </p:nvSpPr>
        <p:spPr>
          <a:xfrm>
            <a:off x="6476311" y="99391"/>
            <a:ext cx="5636177" cy="922311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C6148-92B9-0BCF-D49D-395CB2D65017}"/>
              </a:ext>
            </a:extLst>
          </p:cNvPr>
          <p:cNvSpPr txBox="1"/>
          <p:nvPr/>
        </p:nvSpPr>
        <p:spPr>
          <a:xfrm>
            <a:off x="7918862" y="115665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vector-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‘</a:t>
            </a:r>
            <a:r>
              <a:rPr lang="en-US" sz="1600" dirty="0" err="1">
                <a:latin typeface="IBM Plex Sans Light" panose="020B0403050203000203" pitchFamily="34" charset="0"/>
              </a:rPr>
              <a:t>Queryable</a:t>
            </a:r>
            <a:r>
              <a:rPr lang="en-US" sz="1600" dirty="0">
                <a:latin typeface="IBM Plex Sans Light" panose="020B0403050203000203" pitchFamily="34" charset="0"/>
              </a:rPr>
              <a:t>’ / Searchable Repo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Chatbot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6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MUST Update Variables	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F9A2E-C42D-C460-3075-731D70412B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FAF1DF5F-A5CC-62C0-AFE5-3EF9BFB55A5C}"/>
              </a:ext>
            </a:extLst>
          </p:cNvPr>
          <p:cNvSpPr/>
          <p:nvPr/>
        </p:nvSpPr>
        <p:spPr>
          <a:xfrm>
            <a:off x="2178933" y="1572882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collection_name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15954078-4036-289B-4714-A17A45C38314}"/>
              </a:ext>
            </a:extLst>
          </p:cNvPr>
          <p:cNvSpPr/>
          <p:nvPr/>
        </p:nvSpPr>
        <p:spPr>
          <a:xfrm>
            <a:off x="2159529" y="1056988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DF107DE-8378-562E-705C-58D921221673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122149" y="1220263"/>
            <a:ext cx="5177818" cy="3562882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E719A72-4E0A-7D1E-0D54-89AC04618B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141553" y="1729688"/>
            <a:ext cx="2305427" cy="2008896"/>
          </a:xfrm>
          <a:prstGeom prst="bentConnector3">
            <a:avLst>
              <a:gd name="adj1" fmla="val 99148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340F174-DC29-871F-7F43-FBCA339A3332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E6DF87-FFBE-2F30-0F25-C40ED1909DE9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BDAB2FE-CAA8-5744-081D-4949AFE8A48F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548DB37-F027-565C-FCF1-6A51C5BC36B6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73D430-0CCB-EB9D-9E68-CA89D8FF90AE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139870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Variables to Tweak – WX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F9A2E-C42D-C460-3075-731D70412B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B74863A-5D55-C9C0-31CF-1C26B73FC7B5}"/>
              </a:ext>
            </a:extLst>
          </p:cNvPr>
          <p:cNvCxnSpPr>
            <a:cxnSpLocks/>
            <a:stCxn id="24" idx="0"/>
            <a:endCxn id="16" idx="0"/>
          </p:cNvCxnSpPr>
          <p:nvPr/>
        </p:nvCxnSpPr>
        <p:spPr>
          <a:xfrm rot="16200000" flipH="1">
            <a:off x="4010825" y="-505997"/>
            <a:ext cx="3779173" cy="6799110"/>
          </a:xfrm>
          <a:prstGeom prst="bentConnector3">
            <a:avLst>
              <a:gd name="adj1" fmla="val -3419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rminator 23">
            <a:extLst>
              <a:ext uri="{FF2B5EF4-FFF2-40B4-BE49-F238E27FC236}">
                <a16:creationId xmlns:a16="http://schemas.microsoft.com/office/drawing/2014/main" id="{42B3599B-4771-DB58-A347-65FBACBFDED9}"/>
              </a:ext>
            </a:extLst>
          </p:cNvPr>
          <p:cNvSpPr/>
          <p:nvPr/>
        </p:nvSpPr>
        <p:spPr>
          <a:xfrm>
            <a:off x="973377" y="1003972"/>
            <a:ext cx="3054959" cy="1088481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model_id</a:t>
            </a:r>
            <a:r>
              <a:rPr lang="en-AU" sz="11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 </a:t>
            </a: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model_input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model_parameters_temperature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model_parameters_repetition_penalty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model_parameters_max_new_tokens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model_parameters_min_new_tokens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D06CE1-C79A-524F-B425-2A2C70FFEF0B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1A13EF-15C6-31E9-3996-0526532C7078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BC78C46-067A-5568-EB08-87C2767CE6AF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8D47404-7CB5-EAEB-9CDC-6971A7E36727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E4EB66C-2F6A-CFA5-F62C-2D099F513566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142484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en-US" dirty="0"/>
              <a:t>Example 2 – Variables to Tweak – Hugging Face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F9A2E-C42D-C460-3075-731D70412B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AFF136D7-E488-0203-0454-B33CD2AAEA43}"/>
              </a:ext>
            </a:extLst>
          </p:cNvPr>
          <p:cNvSpPr/>
          <p:nvPr/>
        </p:nvSpPr>
        <p:spPr>
          <a:xfrm>
            <a:off x="2240157" y="1535477"/>
            <a:ext cx="156791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query_text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embedding_model_id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4B16A54-E6CE-E9A6-7441-D7EB58FA7C78}"/>
              </a:ext>
            </a:extLst>
          </p:cNvPr>
          <p:cNvCxnSpPr>
            <a:stCxn id="6" idx="0"/>
            <a:endCxn id="3" idx="0"/>
          </p:cNvCxnSpPr>
          <p:nvPr/>
        </p:nvCxnSpPr>
        <p:spPr>
          <a:xfrm rot="5400000" flipH="1" flipV="1">
            <a:off x="4332385" y="-219207"/>
            <a:ext cx="446416" cy="3062953"/>
          </a:xfrm>
          <a:prstGeom prst="bentConnector3">
            <a:avLst>
              <a:gd name="adj1" fmla="val 151208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D06CE1-C79A-524F-B425-2A2C70FFEF0B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1A13EF-15C6-31E9-3996-0526532C7078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BC78C46-067A-5568-EB08-87C2767CE6AF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8D47404-7CB5-EAEB-9CDC-6971A7E36727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E4EB66C-2F6A-CFA5-F62C-2D099F513566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B555-9348-DCB2-8C8D-AC2152838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879" y="2100907"/>
            <a:ext cx="7772400" cy="3452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6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en-US" dirty="0"/>
              <a:t>Example 2 – Variables to Tweak – Milvus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F9A2E-C42D-C460-3075-731D70412B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AFF136D7-E488-0203-0454-B33CD2AAEA43}"/>
              </a:ext>
            </a:extLst>
          </p:cNvPr>
          <p:cNvSpPr/>
          <p:nvPr/>
        </p:nvSpPr>
        <p:spPr>
          <a:xfrm>
            <a:off x="2240157" y="1535477"/>
            <a:ext cx="156791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search_params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4B16A54-E6CE-E9A6-7441-D7EB58FA7C78}"/>
              </a:ext>
            </a:extLst>
          </p:cNvPr>
          <p:cNvCxnSpPr>
            <a:cxnSpLocks/>
            <a:stCxn id="6" idx="2"/>
            <a:endCxn id="21" idx="1"/>
          </p:cNvCxnSpPr>
          <p:nvPr/>
        </p:nvCxnSpPr>
        <p:spPr>
          <a:xfrm rot="16200000" flipH="1">
            <a:off x="2623200" y="2362550"/>
            <a:ext cx="2069631" cy="1267796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D06CE1-C79A-524F-B425-2A2C70FFEF0B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1A13EF-15C6-31E9-3996-0526532C7078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BC78C46-067A-5568-EB08-87C2767CE6AF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8D47404-7CB5-EAEB-9CDC-6971A7E36727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E4EB66C-2F6A-CFA5-F62C-2D099F513566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</p:spTree>
    <p:extLst>
      <p:ext uri="{BB962C8B-B14F-4D97-AF65-F5344CB8AC3E}">
        <p14:creationId xmlns:p14="http://schemas.microsoft.com/office/powerpoint/2010/main" val="371103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en-US" dirty="0"/>
              <a:t>Example 2 – Useful Debugging Variable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Milvus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3970709" y="1698412"/>
            <a:ext cx="121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2.0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stCxn id="3" idx="3"/>
            <a:endCxn id="41" idx="0"/>
          </p:cNvCxnSpPr>
          <p:nvPr/>
        </p:nvCxnSpPr>
        <p:spPr>
          <a:xfrm>
            <a:off x="7116437" y="1389875"/>
            <a:ext cx="726410" cy="19722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2: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2306C0-6AD4-7665-CAD7-D22DD9CD3658}"/>
              </a:ext>
            </a:extLst>
          </p:cNvPr>
          <p:cNvSpPr/>
          <p:nvPr/>
        </p:nvSpPr>
        <p:spPr>
          <a:xfrm>
            <a:off x="5057703" y="1089061"/>
            <a:ext cx="2058734" cy="6016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IBM Plex Sans Light" panose="020B0403050203000203" pitchFamily="34" charset="0"/>
              </a:rPr>
              <a:t>Hugging Face Hub Embeddings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944328-D2FA-ECA4-D491-8FBDDD36333A}"/>
              </a:ext>
            </a:extLst>
          </p:cNvPr>
          <p:cNvCxnSpPr>
            <a:cxnSpLocks/>
          </p:cNvCxnSpPr>
          <p:nvPr/>
        </p:nvCxnSpPr>
        <p:spPr>
          <a:xfrm>
            <a:off x="6800571" y="1690688"/>
            <a:ext cx="8930" cy="20389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FBCB19-FE9F-37E4-FFF8-6EA615201FF3}"/>
              </a:ext>
            </a:extLst>
          </p:cNvPr>
          <p:cNvSpPr txBox="1"/>
          <p:nvPr/>
        </p:nvSpPr>
        <p:spPr>
          <a:xfrm>
            <a:off x="6337738" y="229125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F9A2E-C42D-C460-3075-731D70412B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BD06CE1-C79A-524F-B425-2A2C70FFEF0B}"/>
              </a:ext>
            </a:extLst>
          </p:cNvPr>
          <p:cNvCxnSpPr>
            <a:cxnSpLocks/>
          </p:cNvCxnSpPr>
          <p:nvPr/>
        </p:nvCxnSpPr>
        <p:spPr>
          <a:xfrm flipV="1">
            <a:off x="3730487" y="1389875"/>
            <a:ext cx="1327216" cy="909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1A13EF-15C6-31E9-3996-0526532C7078}"/>
              </a:ext>
            </a:extLst>
          </p:cNvPr>
          <p:cNvSpPr txBox="1"/>
          <p:nvPr/>
        </p:nvSpPr>
        <p:spPr>
          <a:xfrm>
            <a:off x="5182471" y="1873543"/>
            <a:ext cx="193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2.1 Embedded Search Query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BC78C46-067A-5568-EB08-87C2767CE6AF}"/>
              </a:ext>
            </a:extLst>
          </p:cNvPr>
          <p:cNvCxnSpPr/>
          <p:nvPr/>
        </p:nvCxnSpPr>
        <p:spPr>
          <a:xfrm rot="5400000">
            <a:off x="4535964" y="885212"/>
            <a:ext cx="745631" cy="235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8D47404-7CB5-EAEB-9CDC-6971A7E36727}"/>
              </a:ext>
            </a:extLst>
          </p:cNvPr>
          <p:cNvCxnSpPr/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E4EB66C-2F6A-CFA5-F62C-2D099F513566}"/>
              </a:ext>
            </a:extLst>
          </p:cNvPr>
          <p:cNvSpPr txBox="1"/>
          <p:nvPr/>
        </p:nvSpPr>
        <p:spPr>
          <a:xfrm>
            <a:off x="5543391" y="2723324"/>
            <a:ext cx="17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2.2 Search Parameters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B574993-DA44-25BE-E5BF-591D26C42238}"/>
              </a:ext>
            </a:extLst>
          </p:cNvPr>
          <p:cNvCxnSpPr>
            <a:cxnSpLocks/>
            <a:stCxn id="7" idx="0"/>
            <a:endCxn id="16" idx="0"/>
          </p:cNvCxnSpPr>
          <p:nvPr/>
        </p:nvCxnSpPr>
        <p:spPr>
          <a:xfrm rot="16200000" flipH="1">
            <a:off x="4295039" y="-221782"/>
            <a:ext cx="3870130" cy="6139725"/>
          </a:xfrm>
          <a:prstGeom prst="bentConnector3">
            <a:avLst>
              <a:gd name="adj1" fmla="val -1027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rminator 4">
            <a:extLst>
              <a:ext uri="{FF2B5EF4-FFF2-40B4-BE49-F238E27FC236}">
                <a16:creationId xmlns:a16="http://schemas.microsoft.com/office/drawing/2014/main" id="{D52650C5-7D6E-160C-F5EC-1A0EE159D751}"/>
              </a:ext>
            </a:extLst>
          </p:cNvPr>
          <p:cNvSpPr/>
          <p:nvPr/>
        </p:nvSpPr>
        <p:spPr>
          <a:xfrm>
            <a:off x="1934219" y="1450590"/>
            <a:ext cx="2411914" cy="635263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passages</a:t>
            </a:r>
          </a:p>
          <a:p>
            <a:pPr algn="ctr"/>
            <a:r>
              <a:rPr lang="en-US" sz="1000" dirty="0">
                <a:solidFill>
                  <a:srgbClr val="7030A0"/>
                </a:solidFill>
                <a:latin typeface="IBM Plex Sans Light" panose="020B0403050203000203" pitchFamily="34" charset="0"/>
              </a:rPr>
              <a:t>snippet</a:t>
            </a:r>
          </a:p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body.results.score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E3D69D5C-3995-A1BA-5FCD-3ED6B8868574}"/>
              </a:ext>
            </a:extLst>
          </p:cNvPr>
          <p:cNvSpPr/>
          <p:nvPr/>
        </p:nvSpPr>
        <p:spPr>
          <a:xfrm>
            <a:off x="2459051" y="913015"/>
            <a:ext cx="1402381" cy="506097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model_response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B162285-E85A-2978-7ABD-D27BAC42895D}"/>
              </a:ext>
            </a:extLst>
          </p:cNvPr>
          <p:cNvCxnSpPr>
            <a:cxnSpLocks/>
            <a:stCxn id="5" idx="2"/>
            <a:endCxn id="21" idx="1"/>
          </p:cNvCxnSpPr>
          <p:nvPr/>
        </p:nvCxnSpPr>
        <p:spPr>
          <a:xfrm rot="16200000" flipH="1">
            <a:off x="2743339" y="2482689"/>
            <a:ext cx="1945411" cy="115173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96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CAC0-2A22-83D3-1F3B-DF246EB5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pattern in a notebook with </a:t>
            </a:r>
            <a:r>
              <a:rPr lang="en-US" dirty="0" err="1"/>
              <a:t>watsonx.ai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C359-BC76-5EC0-423C-9CF8B7B6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Link : </a:t>
            </a:r>
            <a:r>
              <a:rPr lang="en-US" dirty="0">
                <a:hlinkClick r:id="rId2"/>
              </a:rPr>
              <a:t>https://github.com/nirandiw/kmpg-nz-enablement.git</a:t>
            </a:r>
            <a:endParaRPr lang="en-US" dirty="0"/>
          </a:p>
          <a:p>
            <a:pPr lvl="1"/>
            <a:r>
              <a:rPr lang="en-US" dirty="0"/>
              <a:t>If you are demoing  the platform to a data science team this will be useful.</a:t>
            </a:r>
          </a:p>
          <a:p>
            <a:pPr lvl="1"/>
            <a:r>
              <a:rPr lang="en-US" dirty="0"/>
              <a:t>This only uses an embedding list as knowledge rep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92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F2C3-FF01-C684-3B7C-9A9685C5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1D24C-FDD8-1658-C578-E4949C24F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Building Your own Agent Assistant based on the Retrieval-Augmented Generation (RAG) Pattern!</a:t>
            </a:r>
          </a:p>
        </p:txBody>
      </p:sp>
    </p:spTree>
    <p:extLst>
      <p:ext uri="{BB962C8B-B14F-4D97-AF65-F5344CB8AC3E}">
        <p14:creationId xmlns:p14="http://schemas.microsoft.com/office/powerpoint/2010/main" val="305744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WA+WD+WXAI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2904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Demo Step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DF3BE3-DF2C-6474-BB95-9BAD0B3966DA}"/>
              </a:ext>
            </a:extLst>
          </p:cNvPr>
          <p:cNvSpPr/>
          <p:nvPr/>
        </p:nvSpPr>
        <p:spPr>
          <a:xfrm>
            <a:off x="2681553" y="1999788"/>
            <a:ext cx="927495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8E5CCB-043B-9C4F-2377-8CBA6D268FB1}"/>
              </a:ext>
            </a:extLst>
          </p:cNvPr>
          <p:cNvSpPr/>
          <p:nvPr/>
        </p:nvSpPr>
        <p:spPr>
          <a:xfrm>
            <a:off x="8879305" y="4644987"/>
            <a:ext cx="111213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049C2-7DA3-6D64-B628-029DDDB8B652}"/>
              </a:ext>
            </a:extLst>
          </p:cNvPr>
          <p:cNvSpPr/>
          <p:nvPr/>
        </p:nvSpPr>
        <p:spPr>
          <a:xfrm>
            <a:off x="4659302" y="4238971"/>
            <a:ext cx="275654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IBM Plex Sans Light" panose="020B0403050203000203" pitchFamily="34" charset="0"/>
              </a:rPr>
              <a:t>Techzone</a:t>
            </a:r>
            <a:r>
              <a:rPr lang="en-US" sz="1100" dirty="0">
                <a:latin typeface="IBM Plex Sans Light" panose="020B0403050203000203" pitchFamily="34" charset="0"/>
              </a:rPr>
              <a:t> – WD Plus </a:t>
            </a:r>
            <a:r>
              <a:rPr lang="en-US" sz="1100" dirty="0" err="1">
                <a:latin typeface="IBM Plex Sans Light" panose="020B0403050203000203" pitchFamily="34" charset="0"/>
              </a:rPr>
              <a:t>aaS</a:t>
            </a:r>
            <a:endParaRPr lang="en-US" sz="1100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7BA96-8A54-4730-C155-872EFF94926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34558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Phase 0 – Indexing in WD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4862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>
            <a:off x="3869064" y="1690688"/>
            <a:ext cx="292874" cy="24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</a:t>
            </a:r>
            <a:r>
              <a:rPr lang="en-AU" sz="1000" dirty="0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-discovery-query-</a:t>
            </a:r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3744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WX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 rot="5400000">
            <a:off x="2954892" y="2781819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D45E-E510-D613-E74C-DA9A0215B3F1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12063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3 Actions Flows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434BDB-3C20-659E-654B-70D4520165C6}"/>
              </a:ext>
            </a:extLst>
          </p:cNvPr>
          <p:cNvSpPr/>
          <p:nvPr/>
        </p:nvSpPr>
        <p:spPr>
          <a:xfrm>
            <a:off x="3610435" y="2087034"/>
            <a:ext cx="2660892" cy="212082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447575-2369-C6C9-D863-D54A497DE8F3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5BEE2E-46A2-0D0C-BE7C-FC088967F833}"/>
              </a:ext>
            </a:extLst>
          </p:cNvPr>
          <p:cNvSpPr/>
          <p:nvPr/>
        </p:nvSpPr>
        <p:spPr>
          <a:xfrm>
            <a:off x="4346128" y="4720869"/>
            <a:ext cx="3499744" cy="166415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A66E53-3764-B141-F383-52EE408903CA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911F8-8AB9-8DAC-BAE3-528306AE2BB0}"/>
              </a:ext>
            </a:extLst>
          </p:cNvPr>
          <p:cNvGrpSpPr/>
          <p:nvPr/>
        </p:nvGrpSpPr>
        <p:grpSpPr>
          <a:xfrm>
            <a:off x="6587337" y="611915"/>
            <a:ext cx="5525151" cy="601241"/>
            <a:chOff x="6395386" y="258285"/>
            <a:chExt cx="5525151" cy="6012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691216-6B81-5618-01BD-6F8B166DFD9F}"/>
                </a:ext>
              </a:extLst>
            </p:cNvPr>
            <p:cNvSpPr/>
            <p:nvPr/>
          </p:nvSpPr>
          <p:spPr>
            <a:xfrm>
              <a:off x="6395386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F522-9E15-F4A4-2B96-09404DFF6E0B}"/>
                </a:ext>
              </a:extLst>
            </p:cNvPr>
            <p:cNvSpPr txBox="1"/>
            <p:nvPr/>
          </p:nvSpPr>
          <p:spPr>
            <a:xfrm>
              <a:off x="6677484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49C962-692E-83FF-B923-BE698566833B}"/>
                </a:ext>
              </a:extLst>
            </p:cNvPr>
            <p:cNvSpPr/>
            <p:nvPr/>
          </p:nvSpPr>
          <p:spPr>
            <a:xfrm>
              <a:off x="7809029" y="346597"/>
              <a:ext cx="251260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664AC-7473-A46D-9C04-63779386DEE0}"/>
                </a:ext>
              </a:extLst>
            </p:cNvPr>
            <p:cNvSpPr txBox="1"/>
            <p:nvPr/>
          </p:nvSpPr>
          <p:spPr>
            <a:xfrm>
              <a:off x="8060289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EEDF24-4D33-A0E7-0699-6B0561D5088D}"/>
                </a:ext>
              </a:extLst>
            </p:cNvPr>
            <p:cNvSpPr/>
            <p:nvPr/>
          </p:nvSpPr>
          <p:spPr>
            <a:xfrm>
              <a:off x="9981654" y="345246"/>
              <a:ext cx="293344" cy="208465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8B898-BB0E-1097-5D61-FBC65B8D2C19}"/>
                </a:ext>
              </a:extLst>
            </p:cNvPr>
            <p:cNvSpPr txBox="1"/>
            <p:nvPr/>
          </p:nvSpPr>
          <p:spPr>
            <a:xfrm>
              <a:off x="10259505" y="274751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661E0F-152E-F9D6-8EF7-75ACC20E7BD3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64515101-E934-E8EA-AB65-031EBEA9FED8}"/>
              </a:ext>
            </a:extLst>
          </p:cNvPr>
          <p:cNvSpPr/>
          <p:nvPr/>
        </p:nvSpPr>
        <p:spPr>
          <a:xfrm>
            <a:off x="6476311" y="99391"/>
            <a:ext cx="5636177" cy="1172818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13132-D9C5-1BB0-AE8B-346C05B25A3E}"/>
              </a:ext>
            </a:extLst>
          </p:cNvPr>
          <p:cNvSpPr txBox="1"/>
          <p:nvPr/>
        </p:nvSpPr>
        <p:spPr>
          <a:xfrm>
            <a:off x="7824439" y="183008"/>
            <a:ext cx="3221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discovery-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3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MUST Update Variables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E5B7040-AA6F-1D70-F878-2EAF4CF661FD}"/>
              </a:ext>
            </a:extLst>
          </p:cNvPr>
          <p:cNvSpPr/>
          <p:nvPr/>
        </p:nvSpPr>
        <p:spPr>
          <a:xfrm>
            <a:off x="2122851" y="1577715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discovery_project_id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FEA154C-EA33-721B-3890-5928C525F4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85471" y="1734521"/>
            <a:ext cx="2785752" cy="1995067"/>
          </a:xfrm>
          <a:prstGeom prst="bentConnector3">
            <a:avLst>
              <a:gd name="adj1" fmla="val 100663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rminator 12">
            <a:extLst>
              <a:ext uri="{FF2B5EF4-FFF2-40B4-BE49-F238E27FC236}">
                <a16:creationId xmlns:a16="http://schemas.microsoft.com/office/drawing/2014/main" id="{5DA8C7FB-D5C6-CE57-9386-E77D10AFD259}"/>
              </a:ext>
            </a:extLst>
          </p:cNvPr>
          <p:cNvSpPr/>
          <p:nvPr/>
        </p:nvSpPr>
        <p:spPr>
          <a:xfrm>
            <a:off x="2109359" y="1027613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071979" y="1190888"/>
            <a:ext cx="5227988" cy="359225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5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1958</Words>
  <Application>Microsoft Macintosh PowerPoint</Application>
  <PresentationFormat>Widescreen</PresentationFormat>
  <Paragraphs>368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IBM Plex Sans</vt:lpstr>
      <vt:lpstr>IBM Plex Sans Light</vt:lpstr>
      <vt:lpstr>IBM Plex Sans Medium</vt:lpstr>
      <vt:lpstr>IBM Plex Sans SemiBold</vt:lpstr>
      <vt:lpstr>Office Theme</vt:lpstr>
      <vt:lpstr>How to have Better Customer Care Conversations using Your Data and Watsonx.ai</vt:lpstr>
      <vt:lpstr>Retrieval-Augmented Generation (RAG)</vt:lpstr>
      <vt:lpstr>Example 1 - WA+WD+WXAI</vt:lpstr>
      <vt:lpstr>Example 1 – Demo Step</vt:lpstr>
      <vt:lpstr>Example 1 – Phase 0 – Indexing in WD</vt:lpstr>
      <vt:lpstr>Example 1 – WA Custom Extensions – WD</vt:lpstr>
      <vt:lpstr>Example 1 – WA Custom Extensions – WX</vt:lpstr>
      <vt:lpstr>Example 1 – 3 Actions Flows</vt:lpstr>
      <vt:lpstr>Example 1 – MUST Update Variables</vt:lpstr>
      <vt:lpstr>RAG Pattern Implemented! Hooray!!</vt:lpstr>
      <vt:lpstr>Example 1 – Variables to Tweak – WX Related</vt:lpstr>
      <vt:lpstr>Example 1 – Variables to Tweak – WD Related</vt:lpstr>
      <vt:lpstr>Example 1 – Useful Debugging Variables </vt:lpstr>
      <vt:lpstr>Example 2 – WA+Hugging Face+Milvus+WXAI </vt:lpstr>
      <vt:lpstr>Example 2 – Phase 0 – Indexing in Milvus  </vt:lpstr>
      <vt:lpstr>Example 2 – Custom Extension - Milvus </vt:lpstr>
      <vt:lpstr>Example 2 – Custom Extension – Hugging Face</vt:lpstr>
      <vt:lpstr>Example 2 – Custom Extension - WX </vt:lpstr>
      <vt:lpstr>Example 2 – 3 Action Flows </vt:lpstr>
      <vt:lpstr>Example 2 – MUST Update Variables </vt:lpstr>
      <vt:lpstr>Example 2 – Variables to Tweak – WX Related</vt:lpstr>
      <vt:lpstr>Example 2 – Variables to Tweak – Hugging Face Related</vt:lpstr>
      <vt:lpstr>Example 2 – Variables to Tweak – Milvus Related</vt:lpstr>
      <vt:lpstr>Example 2 – Useful Debugging Variable</vt:lpstr>
      <vt:lpstr>RAG pattern in a notebook with watsonx.ai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Care Conversational Models with Your Data</dc:title>
  <dc:creator>Nirandika Wanigasekara</dc:creator>
  <cp:lastModifiedBy>Nirandika Wanigasekara</cp:lastModifiedBy>
  <cp:revision>14</cp:revision>
  <dcterms:created xsi:type="dcterms:W3CDTF">2023-08-16T11:06:10Z</dcterms:created>
  <dcterms:modified xsi:type="dcterms:W3CDTF">2023-09-04T20:45:14Z</dcterms:modified>
</cp:coreProperties>
</file>